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255" r:id="rId1"/>
  </p:sldMasterIdLst>
  <p:notesMasterIdLst>
    <p:notesMasterId r:id="rId10"/>
  </p:notesMasterIdLst>
  <p:handoutMasterIdLst>
    <p:handoutMasterId r:id="rId11"/>
  </p:handoutMasterIdLst>
  <p:sldIdLst>
    <p:sldId id="921" r:id="rId2"/>
    <p:sldId id="966" r:id="rId3"/>
    <p:sldId id="967" r:id="rId4"/>
    <p:sldId id="972" r:id="rId5"/>
    <p:sldId id="968" r:id="rId6"/>
    <p:sldId id="902" r:id="rId7"/>
    <p:sldId id="973" r:id="rId8"/>
    <p:sldId id="932" r:id="rId9"/>
  </p:sldIdLst>
  <p:sldSz cx="9144000" cy="5143500" type="screen16x9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508000" indent="-1476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020763" indent="-3000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531938" indent="-4524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44700" indent="-6048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3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AD3E0"/>
    <a:srgbClr val="3399FF"/>
    <a:srgbClr val="3308EA"/>
    <a:srgbClr val="000099"/>
    <a:srgbClr val="000000"/>
    <a:srgbClr val="3366CC"/>
    <a:srgbClr val="B52BC3"/>
    <a:srgbClr val="E8E8E8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8400" autoAdjust="0"/>
  </p:normalViewPr>
  <p:slideViewPr>
    <p:cSldViewPr>
      <p:cViewPr varScale="1">
        <p:scale>
          <a:sx n="99" d="100"/>
          <a:sy n="99" d="100"/>
        </p:scale>
        <p:origin x="86" y="39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2141"/>
        <p:guide pos="3113"/>
        <p:guide orient="horz" pos="3127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79956315836255"/>
          <c:y val="2.9795888969022275E-2"/>
          <c:w val="0.54997119008267548"/>
          <c:h val="0.84198295292990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Выявлено нарушений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AC-492A-9582-ACD851B7C2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Центральное управление</c:v>
                </c:pt>
              </c:strCache>
            </c:strRef>
          </c:tx>
          <c:spPr>
            <a:solidFill>
              <a:srgbClr val="0070C0"/>
            </a:solidFill>
            <a:ln w="3810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нарушений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47590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AC-492A-9582-ACD851B7C2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Тверская область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EAC-492A-9582-ACD851B7C25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нарушений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AC-492A-9582-ACD851B7C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907928"/>
        <c:axId val="155908312"/>
      </c:barChart>
      <c:catAx>
        <c:axId val="155907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908312"/>
        <c:crosses val="autoZero"/>
        <c:auto val="1"/>
        <c:lblAlgn val="ctr"/>
        <c:lblOffset val="100"/>
        <c:noMultiLvlLbl val="0"/>
      </c:catAx>
      <c:valAx>
        <c:axId val="1559083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907928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0549638524111757"/>
          <c:y val="0.35739743606642577"/>
          <c:w val="0.29450361475888243"/>
          <c:h val="0.4077823744631011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285699930820452E-2"/>
          <c:y val="2.3914480311980402E-2"/>
          <c:w val="0.66680676490935165"/>
          <c:h val="0.87469800907243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3308EA"/>
            </a:solidFill>
            <a:ln w="38100"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Тверская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14-4372-86B8-F52BCE07CE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3399FF"/>
            </a:solidFill>
            <a:ln w="38100"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Тверская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14-4372-86B8-F52BCE07C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030328"/>
        <c:axId val="156038904"/>
      </c:barChart>
      <c:catAx>
        <c:axId val="156030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038904"/>
        <c:crosses val="autoZero"/>
        <c:auto val="1"/>
        <c:lblAlgn val="ctr"/>
        <c:lblOffset val="100"/>
        <c:noMultiLvlLbl val="0"/>
      </c:catAx>
      <c:valAx>
        <c:axId val="1560389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6030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57656336720672"/>
          <c:y val="0.50985224805530083"/>
          <c:w val="0.28623471962959957"/>
          <c:h val="0.2188377374265382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94384284099148E-2"/>
          <c:y val="0"/>
          <c:w val="0.76282673384874444"/>
          <c:h val="0.9288334434575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Центральное управление</c:v>
                </c:pt>
              </c:strCache>
            </c:strRef>
          </c:tx>
          <c:spPr>
            <a:solidFill>
              <a:srgbClr val="3308EA"/>
            </a:solidFill>
            <a:ln>
              <a:solidFill>
                <a:schemeClr val="dk1"/>
              </a:solidFill>
            </a:ln>
          </c:spPr>
          <c:explosion val="25"/>
          <c:dPt>
            <c:idx val="0"/>
            <c:bubble3D val="0"/>
            <c:explosion val="0"/>
            <c:spPr>
              <a:solidFill>
                <a:srgbClr val="3399FF"/>
              </a:solidFill>
              <a:ln>
                <a:solidFill>
                  <a:schemeClr val="dk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22-4F33-8B48-E1B81A7B14B9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922-4F33-8B48-E1B81A7B14B9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22-4F33-8B48-E1B81A7B14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22-4F33-8B48-E1B81A7B14B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получили паспорта</c:v>
                </c:pt>
                <c:pt idx="1">
                  <c:v>не получили паспорта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168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22-4F33-8B48-E1B81A7B1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706441114385987"/>
          <c:y val="0.19493886644174035"/>
          <c:w val="0.26526981751482953"/>
          <c:h val="0.20168811652506446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064360418342719E-2"/>
          <c:y val="2.0023711474809892E-2"/>
          <c:w val="0.95810061508317246"/>
          <c:h val="0.82320947628275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9C-4F7F-9EA3-F29D1491A9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9C-4F7F-9EA3-F29D1491A9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тяжелым исходом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9C-4F7F-9EA3-F29D1491A9A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Групповы несчастные случаи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9C-4F7F-9EA3-F29D1491A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"/>
        <c:axId val="156260520"/>
        <c:axId val="156314216"/>
      </c:barChart>
      <c:catAx>
        <c:axId val="15626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6314216"/>
        <c:crosses val="autoZero"/>
        <c:auto val="1"/>
        <c:lblAlgn val="ctr"/>
        <c:lblOffset val="100"/>
        <c:noMultiLvlLbl val="0"/>
      </c:catAx>
      <c:valAx>
        <c:axId val="156314216"/>
        <c:scaling>
          <c:orientation val="minMax"/>
        </c:scaling>
        <c:delete val="0"/>
        <c:axPos val="l"/>
        <c:majorGridlines>
          <c:spPr>
            <a:ln w="951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6260520"/>
        <c:crosses val="autoZero"/>
        <c:crossBetween val="between"/>
      </c:valAx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0"/>
          <c:y val="0.92637660256553633"/>
          <c:w val="0.99034704249618899"/>
          <c:h val="7.36233974344635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ln>
          <a:solidFill>
            <a:srgbClr val="000000"/>
          </a:solidFill>
        </a:ln>
      </c:spPr>
    </c:sideWall>
    <c:backWall>
      <c:thickness val="0"/>
      <c:spPr>
        <a:ln>
          <a:solidFill>
            <a:srgbClr val="000000"/>
          </a:solidFill>
        </a:ln>
      </c:spPr>
    </c:backWall>
    <c:plotArea>
      <c:layout>
        <c:manualLayout>
          <c:layoutTarget val="inner"/>
          <c:xMode val="edge"/>
          <c:yMode val="edge"/>
          <c:x val="9.7667207900373088E-2"/>
          <c:y val="0.20890408648876851"/>
          <c:w val="0.90233279209962691"/>
          <c:h val="0.652462959487454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F81BD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6F-4048-9A23-70DA42D167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3399FF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389232442014888E-2"/>
                  <c:y val="8.567530547631334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46F-4048-9A23-70DA42D167C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9005">
                <a:noFill/>
              </a:ln>
              <a:effectLst/>
            </c:spPr>
            <c:txPr>
              <a:bodyPr rot="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6F-4048-9A23-70DA42D167C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BBB59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837232186619231E-2"/>
                  <c:y val="0.1154923060523853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6A3BFC67-A7CC-491F-BBA9-ADE5C3F7B4E0}" type="SERIESNAME">
                      <a:rPr lang="en-US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РЯДА]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46F-4048-9A23-70DA42D167C3}"/>
                </c:ext>
                <c:ext xmlns:c15="http://schemas.microsoft.com/office/drawing/2012/chart" uri="{CE6537A1-D6FC-4f65-9D91-7224C49458BB}">
                  <c15:layout>
                    <c:manualLayout>
                      <c:w val="0.15267460644450753"/>
                      <c:h val="7.7137222730699354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6F-4048-9A23-70DA42D167C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064A2"/>
            </a:solidFill>
            <a:ln w="949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162311481351506E-2"/>
                  <c:y val="0.632017372365602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46F-4048-9A23-70DA42D167C3}"/>
                </c:ext>
                <c:ext xmlns:c15="http://schemas.microsoft.com/office/drawing/2012/chart" uri="{CE6537A1-D6FC-4f65-9D91-7224C49458BB}">
                  <c15:layout>
                    <c:manualLayout>
                      <c:w val="0.1430967104657779"/>
                      <c:h val="6.572801384167492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46F-4048-9A23-70DA42D167C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0281679597326741E-2"/>
                  <c:y val="0.61510911126619994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46F-4048-9A23-70DA42D167C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Аварии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46F-4048-9A23-70DA42D16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shape val="box"/>
        <c:axId val="156438328"/>
        <c:axId val="140022032"/>
        <c:axId val="0"/>
      </c:bar3DChart>
      <c:catAx>
        <c:axId val="156438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0022032"/>
        <c:crosses val="autoZero"/>
        <c:auto val="1"/>
        <c:lblAlgn val="ctr"/>
        <c:lblOffset val="100"/>
        <c:noMultiLvlLbl val="0"/>
      </c:catAx>
      <c:valAx>
        <c:axId val="140022032"/>
        <c:scaling>
          <c:orientation val="minMax"/>
        </c:scaling>
        <c:delete val="0"/>
        <c:axPos val="l"/>
        <c:majorGridlines>
          <c:spPr>
            <a:ln w="708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cross"/>
        <c:minorTickMark val="none"/>
        <c:tickLblPos val="nextTo"/>
        <c:spPr>
          <a:ln w="474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6438328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0.36893</cdr:x>
      <cdr:y>0.0339</cdr:y>
    </cdr:from>
    <cdr:to>
      <cdr:x>0.49574</cdr:x>
      <cdr:y>0.12901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67712" y="144023"/>
          <a:ext cx="1020073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0.50098</cdr:x>
      <cdr:y>0.59322</cdr:y>
    </cdr:from>
    <cdr:to>
      <cdr:x>0.62779</cdr:x>
      <cdr:y>0.6842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29913" y="2520280"/>
          <a:ext cx="1020073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0.54017</cdr:x>
      <cdr:y>0</cdr:y>
    </cdr:from>
    <cdr:to>
      <cdr:x>1</cdr:x>
      <cdr:y>0.23751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36278" y="0"/>
          <a:ext cx="1903674" cy="1009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 в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Тверской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0.21053</cdr:x>
      <cdr:y>0.64912</cdr:y>
    </cdr:from>
    <cdr:to>
      <cdr:x>0.78947</cdr:x>
      <cdr:y>0.95773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D651499A-3FF3-4A0E-9D6F-73D30618FFCF}"/>
            </a:ext>
          </a:extLst>
        </cdr:cNvPr>
        <cdr:cNvSpPr txBox="1"/>
      </cdr:nvSpPr>
      <cdr:spPr>
        <a:xfrm xmlns:a="http://schemas.openxmlformats.org/drawingml/2006/main">
          <a:off x="864096" y="2664295"/>
          <a:ext cx="2376264" cy="1266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243 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 образований подлежат оценке готовности комиссией Центрального управления. 69% получили паспорт готовности</a:t>
          </a:r>
        </a:p>
      </cdr:txBody>
    </cdr:sp>
  </cdr:relSizeAnchor>
  <cdr:relSizeAnchor xmlns:cdr="http://schemas.openxmlformats.org/drawingml/2006/chartDrawing">
    <cdr:from>
      <cdr:x>0.75342</cdr:x>
      <cdr:y>0.52632</cdr:y>
    </cdr:from>
    <cdr:to>
      <cdr:x>0.8716</cdr:x>
      <cdr:y>0.59649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C2027F83-0CA3-47E5-86EC-3C53F66280D2}"/>
            </a:ext>
          </a:extLst>
        </cdr:cNvPr>
        <cdr:cNvSpPr txBox="1"/>
      </cdr:nvSpPr>
      <cdr:spPr>
        <a:xfrm xmlns:a="http://schemas.openxmlformats.org/drawingml/2006/main">
          <a:off x="3672409" y="216024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69%</a:t>
          </a:r>
        </a:p>
      </cdr:txBody>
    </cdr:sp>
  </cdr:relSizeAnchor>
  <cdr:relSizeAnchor xmlns:cdr="http://schemas.openxmlformats.org/drawingml/2006/chartDrawing">
    <cdr:from>
      <cdr:x>0.10341</cdr:x>
      <cdr:y>0.17544</cdr:y>
    </cdr:from>
    <cdr:to>
      <cdr:x>0.22159</cdr:x>
      <cdr:y>0.24561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7DEE06BE-5845-4BAC-9699-2AFB19071F39}"/>
            </a:ext>
          </a:extLst>
        </cdr:cNvPr>
        <cdr:cNvSpPr txBox="1"/>
      </cdr:nvSpPr>
      <cdr:spPr>
        <a:xfrm xmlns:a="http://schemas.openxmlformats.org/drawingml/2006/main">
          <a:off x="504057" y="72008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31%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0.29649</cdr:x>
      <cdr:y>0.0094</cdr:y>
    </cdr:from>
    <cdr:to>
      <cdr:x>1</cdr:x>
      <cdr:y>0.14207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C68047AB-A38D-42A2-B670-FA45D7B4AFB4}"/>
            </a:ext>
          </a:extLst>
        </cdr:cNvPr>
        <cdr:cNvSpPr txBox="1"/>
      </cdr:nvSpPr>
      <cdr:spPr>
        <a:xfrm xmlns:a="http://schemas.openxmlformats.org/drawingml/2006/main">
          <a:off x="1187797" y="41437"/>
          <a:ext cx="2818451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1pPr>
          <a:lvl2pPr marL="508000" indent="-1476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2pPr>
          <a:lvl3pPr marL="1020763" indent="-3000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3pPr>
          <a:lvl4pPr marL="1531938" indent="-4524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4pPr>
          <a:lvl5pPr marL="2044700" indent="-604838" algn="l" rtl="0" eaLnBrk="0" fontAlgn="base" hangingPunct="0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lvl9pPr>
        </a:lstStyle>
        <a:p xmlns:a="http://schemas.openxmlformats.org/drawingml/2006/main">
          <a:r>
            <a:rPr lang="ru-RU" sz="1600" dirty="0"/>
            <a:t>Количество произошедших несчастных случаев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0.17312</cdr:x>
      <cdr:y>0.79014</cdr:y>
    </cdr:from>
    <cdr:to>
      <cdr:x>0.38501</cdr:x>
      <cdr:y>0.87173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CC4B5DB2-BB1B-4C43-A7AB-0CD6BC7898BB}"/>
            </a:ext>
          </a:extLst>
        </cdr:cNvPr>
        <cdr:cNvSpPr txBox="1"/>
      </cdr:nvSpPr>
      <cdr:spPr>
        <a:xfrm xmlns:a="http://schemas.openxmlformats.org/drawingml/2006/main">
          <a:off x="460947" y="3328213"/>
          <a:ext cx="564153" cy="343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2016</a:t>
          </a:r>
        </a:p>
      </cdr:txBody>
    </cdr:sp>
  </cdr:relSizeAnchor>
  <cdr:relSizeAnchor xmlns:cdr="http://schemas.openxmlformats.org/drawingml/2006/chartDrawing">
    <cdr:from>
      <cdr:x>0.21636</cdr:x>
      <cdr:y>0.05108</cdr:y>
    </cdr:from>
    <cdr:to>
      <cdr:x>1</cdr:x>
      <cdr:y>0.27616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5BD6706-25D1-4B60-9F10-20E2A3FBF356}"/>
            </a:ext>
          </a:extLst>
        </cdr:cNvPr>
        <cdr:cNvSpPr txBox="1"/>
      </cdr:nvSpPr>
      <cdr:spPr>
        <a:xfrm xmlns:a="http://schemas.openxmlformats.org/drawingml/2006/main">
          <a:off x="576064" y="215160"/>
          <a:ext cx="2086471" cy="948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аварий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473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r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473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pPr>
              <a:defRPr/>
            </a:pPr>
            <a:fld id="{4148B9D0-00C0-4D2D-B6C3-F52FCAAF67C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0287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473" y="1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r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2950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00" y="4718344"/>
            <a:ext cx="4987876" cy="4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l" defTabSz="934425">
              <a:defRPr sz="1200" b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473" y="9432047"/>
            <a:ext cx="2944202" cy="49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/>
            </a:lvl1pPr>
          </a:lstStyle>
          <a:p>
            <a:pPr>
              <a:defRPr/>
            </a:pPr>
            <a:fld id="{1D0F2D2C-4F98-4864-80B6-08D4EF75A7D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1917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5080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0207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5319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447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559017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823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623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430" algn="l" defTabSz="10236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7FA2-C327-45EE-A1F7-48B2D0F9D2A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6523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9490-6AE2-40D0-AB62-210A768FE2AA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82187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3" y="273844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D193-AFA3-4DCF-A877-E26308C63EB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42018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A5D9A-21BC-47A8-AE91-E26E7FC902E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82598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322E5-CB30-478B-9B0E-4DD79FCAB905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33144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6BC17-77E5-4230-BA1D-77060DFAFD3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45035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8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4" y="1878808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9420-EBD4-4B1C-9998-20A54FFAD006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1321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CD6D-2E9B-4A16-A15C-B2782467D834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18302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4F3D-7528-4A13-A88E-3A10A698CC53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16882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8633-E19E-499A-84D4-5699B1CAC724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89125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2A24-B944-460B-A388-9CE5C1B8EA60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97963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5294D5-AF01-4E87-BE9A-E9DA28FCEF1C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59" r:id="rId4"/>
    <p:sldLayoutId id="2147485260" r:id="rId5"/>
    <p:sldLayoutId id="2147485261" r:id="rId6"/>
    <p:sldLayoutId id="2147485262" r:id="rId7"/>
    <p:sldLayoutId id="2147485263" r:id="rId8"/>
    <p:sldLayoutId id="2147485264" r:id="rId9"/>
    <p:sldLayoutId id="2147485265" r:id="rId10"/>
    <p:sldLayoutId id="2147485266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735806"/>
            <a:ext cx="9144000" cy="4407694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" y="735546"/>
            <a:ext cx="2843809" cy="4407954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"/>
            <a:ext cx="9144000" cy="735806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0638" y="2662238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2864445" y="1750629"/>
            <a:ext cx="6300192" cy="102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lIns="102361" tIns="51180" rIns="102361" bIns="51180"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bg2">
                  <a:lumMod val="40000"/>
                  <a:lumOff val="60000"/>
                </a:schemeClr>
              </a:extrusionClr>
            </a:sp3d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000" dirty="0"/>
              <a:t>Основные </a:t>
            </a:r>
            <a:r>
              <a:rPr lang="ru-RU" sz="2000" dirty="0" smtClean="0"/>
              <a:t>итоги работы в 2019 году и работы 2020 контрольно-надзорной деятельности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государственного энергетического надзора</a:t>
            </a:r>
            <a:endParaRPr lang="ru-RU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835696" y="4443958"/>
            <a:ext cx="8464550" cy="59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r>
              <a:rPr lang="ru-RU" sz="1600" dirty="0" smtClean="0"/>
              <a:t>28 апреля 2021 </a:t>
            </a:r>
            <a:r>
              <a:rPr lang="ru-RU" sz="1600" dirty="0"/>
              <a:t>года</a:t>
            </a:r>
          </a:p>
          <a:p>
            <a:pPr algn="ctr">
              <a:defRPr/>
            </a:pPr>
            <a:r>
              <a:rPr lang="ru-RU" sz="1600" dirty="0"/>
              <a:t>г. </a:t>
            </a:r>
            <a:r>
              <a:rPr lang="ru-RU" sz="1600" dirty="0" smtClean="0"/>
              <a:t>Тверь</a:t>
            </a:r>
            <a:endParaRPr lang="ru-RU" sz="1600" dirty="0"/>
          </a:p>
        </p:txBody>
      </p:sp>
      <p:sp>
        <p:nvSpPr>
          <p:cNvPr id="4106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735806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6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112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82" y="2458505"/>
            <a:ext cx="2519363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Рисунок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31"/>
          <a:stretch/>
        </p:blipFill>
        <p:spPr bwMode="auto">
          <a:xfrm>
            <a:off x="158045" y="990739"/>
            <a:ext cx="2520000" cy="1070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03"/>
          <a:stretch/>
        </p:blipFill>
        <p:spPr bwMode="auto">
          <a:xfrm>
            <a:off x="158682" y="3867894"/>
            <a:ext cx="2508355" cy="109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1</a:t>
            </a:fld>
            <a:endParaRPr lang="en-US" altLang="ru-RU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8CF3FDA-5A7E-43F3-8092-84BE47E03A40}"/>
              </a:ext>
            </a:extLst>
          </p:cNvPr>
          <p:cNvSpPr txBox="1"/>
          <p:nvPr/>
        </p:nvSpPr>
        <p:spPr>
          <a:xfrm>
            <a:off x="3275856" y="26749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Строенков</a:t>
            </a:r>
            <a:r>
              <a:rPr lang="ru-RU" dirty="0" smtClean="0"/>
              <a:t> Андрей Николаевич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915816" y="0"/>
            <a:ext cx="6228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Общее количество поднадзорных объектов по направлению государственного энергетического надзора</a:t>
            </a:r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95536" y="915566"/>
            <a:ext cx="8748464" cy="333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>
                <a:solidFill>
                  <a:srgbClr val="0070C0"/>
                </a:solidFill>
              </a:rPr>
              <a:t>Всего - 27141 </a:t>
            </a: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 поднадзорных организаций (по месту регистрации юридического лица), из них на территории: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>
                <a:solidFill>
                  <a:srgbClr val="0070C0"/>
                </a:solidFill>
              </a:rPr>
              <a:t>1. Московской области -  </a:t>
            </a: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5573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2. Владимирской области - 4805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>
                <a:solidFill>
                  <a:srgbClr val="0070C0"/>
                </a:solidFill>
              </a:rPr>
              <a:t>3. Ивановской области - </a:t>
            </a: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2173</a:t>
            </a:r>
          </a:p>
          <a:p>
            <a:pPr>
              <a:lnSpc>
                <a:spcPts val="3200"/>
              </a:lnSpc>
              <a:buClr>
                <a:srgbClr val="3366FF"/>
              </a:buClr>
              <a:defRPr/>
            </a:pPr>
            <a:r>
              <a:rPr lang="ru-RU" sz="2000" dirty="0">
                <a:solidFill>
                  <a:srgbClr val="0070C0"/>
                </a:solidFill>
              </a:rPr>
              <a:t>4. Костромской области - </a:t>
            </a: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638</a:t>
            </a:r>
            <a:b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5. Тверской области</a:t>
            </a:r>
            <a:r>
              <a:rPr lang="ru-RU" sz="2000" dirty="0">
                <a:solidFill>
                  <a:srgbClr val="0070C0"/>
                </a:solidFill>
              </a:rPr>
              <a:t> - </a:t>
            </a: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12058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6. Ярославской области - </a:t>
            </a:r>
            <a:r>
              <a:rPr lang="ru-RU" sz="200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1894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>
                <a:solidFill>
                  <a:srgbClr val="3308EA"/>
                </a:solidFill>
              </a:rPr>
              <a:t>	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z="1400" smtClean="0"/>
              <a:pPr>
                <a:defRPr/>
              </a:pPr>
              <a:t>2</a:t>
            </a:fld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439654883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915816" y="195486"/>
            <a:ext cx="6228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Количества выявляемых нарушений</a:t>
            </a:r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944264089"/>
              </p:ext>
            </p:extLst>
          </p:nvPr>
        </p:nvGraphicFramePr>
        <p:xfrm>
          <a:off x="692801" y="770924"/>
          <a:ext cx="804410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3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423415236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915816" y="0"/>
            <a:ext cx="6228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800" dirty="0">
                <a:solidFill>
                  <a:srgbClr val="0000BF"/>
                </a:solidFill>
              </a:rPr>
              <a:t>Основные нарушения, выявленные при подготовке к работе в осенне-зимний период:</a:t>
            </a:r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z="1400" smtClean="0"/>
              <a:pPr>
                <a:defRPr/>
              </a:pPr>
              <a:t>4</a:t>
            </a:fld>
            <a:endParaRPr lang="en-US" altLang="ru-RU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B5F8918-42D6-4552-BF36-8B8F998E5254}"/>
              </a:ext>
            </a:extLst>
          </p:cNvPr>
          <p:cNvSpPr txBox="1"/>
          <p:nvPr/>
        </p:nvSpPr>
        <p:spPr>
          <a:xfrm>
            <a:off x="0" y="757683"/>
            <a:ext cx="903649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400" dirty="0">
                <a:solidFill>
                  <a:srgbClr val="0000BF"/>
                </a:solidFill>
              </a:rPr>
              <a:t>Основные нарушения, выявленные при подготовке субъектов электроэнергетике к работе в осенне-зимний период:</a:t>
            </a:r>
          </a:p>
          <a:p>
            <a:pPr algn="just">
              <a:defRPr/>
            </a:pPr>
            <a:r>
              <a:rPr lang="ru-RU" sz="1400" dirty="0"/>
              <a:t>- не проведены комплексные обследования с оценкой прочности, устойчивости, эксплуатационной надежности зданий и сооружений, находящихся в эксплуатации более 25 лет;</a:t>
            </a:r>
          </a:p>
          <a:p>
            <a:pPr algn="just">
              <a:defRPr/>
            </a:pPr>
            <a:r>
              <a:rPr lang="ru-RU" sz="1400" dirty="0"/>
              <a:t>- не произведена расчистка просек воздушных линий электропередачи от древесно-кустарниковой растительности;</a:t>
            </a:r>
          </a:p>
          <a:p>
            <a:pPr algn="just">
              <a:defRPr/>
            </a:pPr>
            <a:r>
              <a:rPr lang="ru-RU" sz="1400" dirty="0"/>
              <a:t>- в неисправном состоянии содержится маслонаполненное оборудование;</a:t>
            </a:r>
          </a:p>
          <a:p>
            <a:pPr algn="just">
              <a:defRPr/>
            </a:pPr>
            <a:r>
              <a:rPr lang="ru-RU" sz="1400" dirty="0"/>
              <a:t>- не проводятся профилактические испытания оборудования в установленные сроки;</a:t>
            </a:r>
          </a:p>
          <a:p>
            <a:pPr algn="just">
              <a:defRPr/>
            </a:pPr>
            <a:r>
              <a:rPr lang="ru-RU" sz="1400" dirty="0"/>
              <a:t>- отставание от графика выполнения капитального ремонта.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4A58BD7-5DD3-4611-A444-3A7748B0453A}"/>
              </a:ext>
            </a:extLst>
          </p:cNvPr>
          <p:cNvSpPr txBox="1"/>
          <p:nvPr/>
        </p:nvSpPr>
        <p:spPr>
          <a:xfrm>
            <a:off x="22225" y="2787194"/>
            <a:ext cx="90364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</a:rPr>
              <a:t>Основные нарушения выявленные при подготовке предприятий в сфере теплоснабжения к работе в осенне-зимний период: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400" dirty="0">
                <a:solidFill>
                  <a:srgbClr val="000000"/>
                </a:solidFill>
              </a:rPr>
              <a:t>не проводятся в установленные сроки режимно-наладочные испытания котлов в котельных;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неу</a:t>
            </a:r>
            <a:r>
              <a:rPr lang="x-none" sz="1400" dirty="0">
                <a:solidFill>
                  <a:srgbClr val="000000"/>
                </a:solidFill>
              </a:rPr>
              <a:t>комплектованн</a:t>
            </a:r>
            <a:r>
              <a:rPr lang="ru-RU" sz="1400" dirty="0">
                <a:solidFill>
                  <a:srgbClr val="000000"/>
                </a:solidFill>
              </a:rPr>
              <a:t>ость</a:t>
            </a:r>
            <a:r>
              <a:rPr lang="x-none" sz="1400" dirty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rgbClr val="000000"/>
                </a:solidFill>
              </a:rPr>
              <a:t>организаций </a:t>
            </a:r>
            <a:r>
              <a:rPr lang="x-none" sz="1400" dirty="0">
                <a:solidFill>
                  <a:srgbClr val="000000"/>
                </a:solidFill>
              </a:rPr>
              <a:t>соответствующим по квалификации </a:t>
            </a:r>
            <a:r>
              <a:rPr lang="ru-RU" sz="1400" dirty="0">
                <a:solidFill>
                  <a:srgbClr val="000000"/>
                </a:solidFill>
              </a:rPr>
              <a:t>теплотехническим 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и </a:t>
            </a:r>
            <a:r>
              <a:rPr lang="x-none" sz="1400" dirty="0">
                <a:solidFill>
                  <a:srgbClr val="000000"/>
                </a:solidFill>
              </a:rPr>
              <a:t>электротехническим персоналом</a:t>
            </a:r>
            <a:r>
              <a:rPr lang="ru-RU" sz="1400" dirty="0">
                <a:solidFill>
                  <a:srgbClr val="000000"/>
                </a:solidFill>
              </a:rPr>
              <a:t>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400" dirty="0">
                <a:solidFill>
                  <a:srgbClr val="000000"/>
                </a:solidFill>
              </a:rPr>
              <a:t> не проводится </a:t>
            </a:r>
            <a:r>
              <a:rPr lang="x-none" sz="1400" dirty="0">
                <a:solidFill>
                  <a:srgbClr val="000000"/>
                </a:solidFill>
              </a:rPr>
              <a:t>техническ</a:t>
            </a:r>
            <a:r>
              <a:rPr lang="ru-RU" sz="1400" dirty="0" err="1">
                <a:solidFill>
                  <a:srgbClr val="000000"/>
                </a:solidFill>
              </a:rPr>
              <a:t>ое</a:t>
            </a:r>
            <a:r>
              <a:rPr lang="x-none" sz="1400" dirty="0">
                <a:solidFill>
                  <a:srgbClr val="000000"/>
                </a:solidFill>
              </a:rPr>
              <a:t> диагностировани</a:t>
            </a:r>
            <a:r>
              <a:rPr lang="ru-RU" sz="1400" dirty="0">
                <a:solidFill>
                  <a:srgbClr val="000000"/>
                </a:solidFill>
              </a:rPr>
              <a:t>е</a:t>
            </a:r>
            <a:r>
              <a:rPr lang="x-none" sz="1400" dirty="0">
                <a:solidFill>
                  <a:srgbClr val="000000"/>
                </a:solidFill>
              </a:rPr>
              <a:t> оборудования</a:t>
            </a:r>
            <a:r>
              <a:rPr lang="ru-RU" sz="1400" dirty="0">
                <a:solidFill>
                  <a:srgbClr val="000000"/>
                </a:solidFill>
              </a:rPr>
              <a:t>,</a:t>
            </a:r>
            <a:r>
              <a:rPr lang="x-none" sz="1400" dirty="0">
                <a:solidFill>
                  <a:srgbClr val="000000"/>
                </a:solidFill>
              </a:rPr>
              <a:t> отработавшего свой нормативный срок</a:t>
            </a:r>
            <a:r>
              <a:rPr lang="ru-RU" sz="1400" dirty="0">
                <a:solidFill>
                  <a:srgbClr val="000000"/>
                </a:solidFill>
              </a:rPr>
              <a:t>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altLang="ru-RU" sz="1400" dirty="0">
                <a:solidFill>
                  <a:srgbClr val="000000"/>
                </a:solidFill>
              </a:rPr>
              <a:t> не проводится техническое освидетельствование зданий котельных;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400" dirty="0">
                <a:solidFill>
                  <a:srgbClr val="000000"/>
                </a:solidFill>
              </a:rPr>
              <a:t> не выполняется план мероприятий по подготовке к отопительному периоду;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400" dirty="0">
                <a:solidFill>
                  <a:srgbClr val="000000"/>
                </a:solidFill>
              </a:rPr>
              <a:t> не проводятся капитальные ремонты зданий, строений и оборудования;</a:t>
            </a:r>
          </a:p>
          <a:p>
            <a:pPr algn="just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400" dirty="0">
                <a:solidFill>
                  <a:srgbClr val="000000"/>
                </a:solidFill>
              </a:rPr>
              <a:t>не соблюдается требуемая категорийность электроснабжения  котельных.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5945558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2225" y="2650333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2843213" y="0"/>
            <a:ext cx="63007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/>
              <a:t>Оценка готовности муниципальных образований Центрального управления к осенне-зимнему периоду   2020 – 2021 гг.</a:t>
            </a:r>
          </a:p>
          <a:p>
            <a:pPr algn="ctr"/>
            <a:endParaRPr lang="ru-RU" altLang="ru-RU" dirty="0"/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641839410"/>
              </p:ext>
            </p:extLst>
          </p:nvPr>
        </p:nvGraphicFramePr>
        <p:xfrm>
          <a:off x="4788024" y="815418"/>
          <a:ext cx="4139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5</a:t>
            </a:fld>
            <a:endParaRPr lang="en-US" altLang="ru-RU" dirty="0"/>
          </a:p>
        </p:txBody>
      </p:sp>
      <p:graphicFrame>
        <p:nvGraphicFramePr>
          <p:cNvPr id="14" name="Объект 4">
            <a:extLst>
              <a:ext uri="{FF2B5EF4-FFF2-40B4-BE49-F238E27FC236}">
                <a16:creationId xmlns="" xmlns:a16="http://schemas.microsoft.com/office/drawing/2014/main" id="{5197B993-7453-449B-B8A8-0FD3674DB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519696"/>
              </p:ext>
            </p:extLst>
          </p:nvPr>
        </p:nvGraphicFramePr>
        <p:xfrm>
          <a:off x="107503" y="915566"/>
          <a:ext cx="487431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8646414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43000" y="1"/>
            <a:ext cx="6858000" cy="735806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159669" y="2650331"/>
            <a:ext cx="6858000" cy="35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76771" tIns="38385" rIns="76771" bIns="38385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pic>
        <p:nvPicPr>
          <p:cNvPr id="11269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44054"/>
            <a:ext cx="557213" cy="62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3251598" y="0"/>
            <a:ext cx="47494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аварийности и травматизма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Тверской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 на период с 2016 по 2020 гг. 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3000" y="1"/>
            <a:ext cx="2132410" cy="735806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3000" y="735807"/>
            <a:ext cx="6858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10941" y="111990"/>
            <a:ext cx="1313259" cy="53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7" tIns="27004" rIns="54007" bIns="27004">
            <a:spAutoFit/>
          </a:bodyPr>
          <a:lstStyle/>
          <a:p>
            <a:pPr algn="ctr"/>
            <a:r>
              <a:rPr lang="ru-RU" altLang="ru-RU" sz="1050" dirty="0"/>
              <a:t>РОСТЕХНАДЗОР</a:t>
            </a:r>
          </a:p>
          <a:p>
            <a:pPr algn="ctr"/>
            <a:r>
              <a:rPr lang="ru-RU" altLang="ru-RU" sz="1050" dirty="0"/>
              <a:t>Центральное Управление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  <p:graphicFrame>
        <p:nvGraphicFramePr>
          <p:cNvPr id="14" name="Объект 4">
            <a:extLst>
              <a:ext uri="{FF2B5EF4-FFF2-40B4-BE49-F238E27FC236}">
                <a16:creationId xmlns="" xmlns:a16="http://schemas.microsoft.com/office/drawing/2014/main" id="{3A1CCB20-6DC6-41D7-B7AB-A314E0D963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881973"/>
              </p:ext>
            </p:extLst>
          </p:nvPr>
        </p:nvGraphicFramePr>
        <p:xfrm>
          <a:off x="1223962" y="679625"/>
          <a:ext cx="4006249" cy="440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3">
            <a:extLst>
              <a:ext uri="{FF2B5EF4-FFF2-40B4-BE49-F238E27FC236}">
                <a16:creationId xmlns="" xmlns:a16="http://schemas.microsoft.com/office/drawing/2014/main" id="{15ACD80D-077B-43E9-BD98-134908965F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697610"/>
              </p:ext>
            </p:extLst>
          </p:nvPr>
        </p:nvGraphicFramePr>
        <p:xfrm>
          <a:off x="5380273" y="1275607"/>
          <a:ext cx="2662535" cy="386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43000" y="1"/>
            <a:ext cx="6858000" cy="735806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159669" y="2650331"/>
            <a:ext cx="6858000" cy="35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76771" tIns="38385" rIns="76771" bIns="38385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pic>
        <p:nvPicPr>
          <p:cNvPr id="11269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44054"/>
            <a:ext cx="557213" cy="62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11"/>
          <p:cNvSpPr txBox="1">
            <a:spLocks noChangeArrowheads="1"/>
          </p:cNvSpPr>
          <p:nvPr/>
        </p:nvSpPr>
        <p:spPr bwMode="auto">
          <a:xfrm>
            <a:off x="3251598" y="0"/>
            <a:ext cx="47494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Проверка </a:t>
            </a:r>
            <a:r>
              <a:rPr lang="ru-RU" sz="1600" dirty="0"/>
              <a:t>знаний требований охраны труда и других нормативных документов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43000" y="1"/>
            <a:ext cx="2132410" cy="735806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3000" y="735807"/>
            <a:ext cx="6858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10941" y="111990"/>
            <a:ext cx="1313259" cy="53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7" tIns="27004" rIns="54007" bIns="27004">
            <a:spAutoFit/>
          </a:bodyPr>
          <a:lstStyle/>
          <a:p>
            <a:pPr algn="ctr"/>
            <a:r>
              <a:rPr lang="ru-RU" altLang="ru-RU" sz="1050" dirty="0"/>
              <a:t>РОСТЕХНАДЗОР</a:t>
            </a:r>
          </a:p>
          <a:p>
            <a:pPr algn="ctr"/>
            <a:r>
              <a:rPr lang="ru-RU" altLang="ru-RU" sz="1050" dirty="0"/>
              <a:t>Центральное Управление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4F14E0E-F5B7-4C4B-8F5F-83BA32EE7276}"/>
              </a:ext>
            </a:extLst>
          </p:cNvPr>
          <p:cNvSpPr txBox="1"/>
          <p:nvPr/>
        </p:nvSpPr>
        <p:spPr>
          <a:xfrm>
            <a:off x="1223962" y="818762"/>
            <a:ext cx="67324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 Правительства Российской Федерации от 3 апреля 2020 г. N 440</a:t>
            </a:r>
            <a:r>
              <a:rPr lang="ru-RU" sz="1400" dirty="0">
                <a:effectLst/>
              </a:rPr>
              <a:t> «О продлении действия разрешений и иных особенностях разрешительной деятельности в 2020 году»</a:t>
            </a:r>
            <a:endParaRPr lang="ru-RU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A913A87-C11E-41D5-8910-F7E5AE8855A9}"/>
              </a:ext>
            </a:extLst>
          </p:cNvPr>
          <p:cNvSpPr txBox="1"/>
          <p:nvPr/>
        </p:nvSpPr>
        <p:spPr>
          <a:xfrm>
            <a:off x="1402752" y="1640381"/>
            <a:ext cx="17214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dirty="0"/>
              <a:t>Приложение №</a:t>
            </a:r>
            <a:r>
              <a:rPr lang="en-US" sz="1400" b="0" dirty="0"/>
              <a:t> 8</a:t>
            </a:r>
            <a:r>
              <a:rPr lang="ru-RU" sz="1400" b="0" dirty="0"/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B59C8B0-A493-4985-A594-6D32BA4B43A7}"/>
              </a:ext>
            </a:extLst>
          </p:cNvPr>
          <p:cNvSpPr txBox="1"/>
          <p:nvPr/>
        </p:nvSpPr>
        <p:spPr>
          <a:xfrm>
            <a:off x="1331192" y="2057461"/>
            <a:ext cx="648161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1400" b="0" dirty="0"/>
              <a:t>П.4. Проведение проверки знания требований охраны труда и других требований безопасности, предъявляемых к организации и выполнению работ в электроустановках, проверки знания требований по безопасному ведению работ на объектах теплоснабжения до 1 июля 2021 г. не требуется.</a:t>
            </a:r>
          </a:p>
          <a:p>
            <a:pPr indent="342900" algn="just"/>
            <a:r>
              <a:rPr lang="ru-RU" sz="1400" b="0" dirty="0"/>
              <a:t>Проверка знания требований охраны труда и других требований безопасности, предъявляемых к организации и выполнению работ в электроустановках, проверка знания требований по безопасному ведению работ на объектах теплоснабжения могут быть проведены:</a:t>
            </a:r>
          </a:p>
          <a:p>
            <a:pPr indent="342900" algn="just"/>
            <a:r>
              <a:rPr lang="ru-RU" sz="1400" b="0" dirty="0"/>
              <a:t>в комиссиях, формируемых Федеральной службой по экологическому, технологическому и атомному надзору и ее территориальными органами, - в случае обращения юридического лица или индивидуального предпринимателя с соответствующим заявлением;</a:t>
            </a:r>
          </a:p>
          <a:p>
            <a:pPr indent="342900" algn="just"/>
            <a:r>
              <a:rPr lang="ru-RU" sz="1400" b="0" dirty="0"/>
              <a:t>в комиссиях организаций - в случаях, предусмотренных локальными нормативными актами таких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642993375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"/>
            <a:ext cx="9144000" cy="735807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54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2843213" cy="735807"/>
          </a:xfrm>
          <a:prstGeom prst="rect">
            <a:avLst/>
          </a:prstGeom>
          <a:noFill/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735807"/>
            <a:ext cx="9144000" cy="440769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TextBox 6"/>
          <p:cNvSpPr txBox="1">
            <a:spLocks noChangeArrowheads="1"/>
          </p:cNvSpPr>
          <p:nvPr/>
        </p:nvSpPr>
        <p:spPr bwMode="auto">
          <a:xfrm>
            <a:off x="827584" y="0"/>
            <a:ext cx="1751012" cy="71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9" tIns="36005" rIns="72009" bIns="36005">
            <a:spAutoFit/>
          </a:bodyPr>
          <a:lstStyle/>
          <a:p>
            <a:pPr algn="ctr"/>
            <a:r>
              <a:rPr lang="ru-RU" altLang="ru-RU" sz="1400" dirty="0"/>
              <a:t>РОСТЕХНАДЗОР</a:t>
            </a:r>
          </a:p>
          <a:p>
            <a:pPr algn="ctr"/>
            <a:r>
              <a:rPr lang="ru-RU" altLang="ru-RU" sz="1400" dirty="0"/>
              <a:t>Центральное Управление</a:t>
            </a:r>
          </a:p>
        </p:txBody>
      </p:sp>
      <p:pic>
        <p:nvPicPr>
          <p:cNvPr id="5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" y="21877"/>
            <a:ext cx="607422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8316416" y="4882852"/>
            <a:ext cx="827584" cy="260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56" y="735806"/>
            <a:ext cx="9144000" cy="4407694"/>
          </a:xfrm>
          <a:prstGeom prst="rect">
            <a:avLst/>
          </a:prstGeom>
          <a:gradFill flip="none" rotWithShape="1">
            <a:gsLst>
              <a:gs pos="0">
                <a:srgbClr val="3366CC">
                  <a:tint val="66000"/>
                  <a:satMod val="160000"/>
                </a:srgbClr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0638" y="2662237"/>
            <a:ext cx="9144000" cy="38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lIns="102361" tIns="51180" rIns="102361" bIns="51180">
            <a:spAutoFit/>
          </a:bodyPr>
          <a:lstStyle/>
          <a:p>
            <a:pPr algn="ctr">
              <a:defRPr/>
            </a:pPr>
            <a:endParaRPr lang="ru-RU" b="0" i="1" dirty="0">
              <a:solidFill>
                <a:schemeClr val="bg2"/>
              </a:solidFill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501805" y="0"/>
            <a:ext cx="47816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err="1" smtClean="0"/>
              <a:t>Строенков</a:t>
            </a:r>
            <a:r>
              <a:rPr lang="ru-RU" altLang="ru-RU" sz="2000" dirty="0" smtClean="0"/>
              <a:t> Андрей Николаевич</a:t>
            </a:r>
            <a:endParaRPr lang="ru-RU" altLang="ru-RU" sz="2000" dirty="0"/>
          </a:p>
          <a:p>
            <a:pPr algn="ctr"/>
            <a:r>
              <a:rPr lang="ru-RU" altLang="ru-RU" sz="1200" dirty="0"/>
              <a:t>Отдел государственного энергетического </a:t>
            </a:r>
            <a:r>
              <a:rPr lang="ru-RU" altLang="ru-RU" sz="1200" dirty="0" smtClean="0"/>
              <a:t>надзора по Тверской </a:t>
            </a:r>
            <a:r>
              <a:rPr lang="ru-RU" altLang="ru-RU" sz="1200" dirty="0"/>
              <a:t>области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5D9A-21BC-47A8-AE91-E26E7FC902E8}" type="slidenum">
              <a:rPr lang="en-US" altLang="ru-RU" smtClean="0"/>
              <a:pPr>
                <a:defRPr/>
              </a:pPr>
              <a:t>8</a:t>
            </a:fld>
            <a:endParaRPr lang="en-US" altLang="ru-RU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37334</TotalTime>
  <Words>476</Words>
  <Application>Microsoft Office PowerPoint</Application>
  <PresentationFormat>Экран (16:9)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Кривых Ольга Александровна</cp:lastModifiedBy>
  <cp:revision>3041</cp:revision>
  <cp:lastPrinted>2019-06-20T15:32:15Z</cp:lastPrinted>
  <dcterms:created xsi:type="dcterms:W3CDTF">2000-02-02T11:29:10Z</dcterms:created>
  <dcterms:modified xsi:type="dcterms:W3CDTF">2021-04-19T12:46:47Z</dcterms:modified>
</cp:coreProperties>
</file>